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  <p:sldId id="269" r:id="rId9"/>
    <p:sldId id="271" r:id="rId10"/>
    <p:sldId id="270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2F93-1C56-9D49-8D8A-B5A353DBC15B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BEC6E-E729-094A-BAB0-4739573A5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Genome is about 600Mb so needed to reduce it..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8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5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5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1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9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0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44A9-EBA5-0847-8C5E-675A7475A913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0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MBD-Chip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33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</a:t>
            </a:r>
            <a:r>
              <a:rPr lang="en-US" dirty="0" smtClean="0"/>
              <a:t>esults: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2594" y="1417638"/>
            <a:ext cx="8686800" cy="534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96 regions that were </a:t>
            </a:r>
            <a:r>
              <a:rPr lang="en-US" dirty="0" err="1" smtClean="0"/>
              <a:t>hypermethylated</a:t>
            </a:r>
            <a:r>
              <a:rPr lang="en-US" dirty="0" smtClean="0"/>
              <a:t> in EE2</a:t>
            </a:r>
          </a:p>
          <a:p>
            <a:pPr lvl="1"/>
            <a:r>
              <a:rPr lang="en-US" dirty="0"/>
              <a:t>90 are in genes </a:t>
            </a:r>
            <a:endParaRPr lang="en-US" dirty="0" smtClean="0"/>
          </a:p>
          <a:p>
            <a:pPr lvl="1"/>
            <a:r>
              <a:rPr lang="en-US" dirty="0" smtClean="0"/>
              <a:t>52 of these cross </a:t>
            </a:r>
            <a:r>
              <a:rPr lang="en-US" dirty="0"/>
              <a:t>exon/intron </a:t>
            </a:r>
            <a:r>
              <a:rPr lang="en-US" dirty="0" smtClean="0"/>
              <a:t>boundary another </a:t>
            </a:r>
          </a:p>
          <a:p>
            <a:pPr lvl="1"/>
            <a:r>
              <a:rPr lang="en-US" dirty="0" smtClean="0"/>
              <a:t>32 </a:t>
            </a:r>
            <a:r>
              <a:rPr lang="en-US" dirty="0"/>
              <a:t>are in introns </a:t>
            </a:r>
            <a:endParaRPr lang="en-US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are just in </a:t>
            </a:r>
            <a:r>
              <a:rPr lang="en-US" dirty="0" smtClean="0"/>
              <a:t>exons</a:t>
            </a:r>
          </a:p>
          <a:p>
            <a:r>
              <a:rPr lang="en-US" dirty="0" smtClean="0"/>
              <a:t>287 regions that were </a:t>
            </a:r>
            <a:r>
              <a:rPr lang="en-US" dirty="0" err="1" smtClean="0"/>
              <a:t>hypomethylated</a:t>
            </a:r>
            <a:r>
              <a:rPr lang="en-US" dirty="0" smtClean="0"/>
              <a:t> in EE2</a:t>
            </a:r>
          </a:p>
          <a:p>
            <a:pPr lvl="1"/>
            <a:r>
              <a:rPr lang="en-US" dirty="0" smtClean="0"/>
              <a:t>256 </a:t>
            </a:r>
            <a:r>
              <a:rPr lang="en-US" dirty="0"/>
              <a:t>are in genes </a:t>
            </a:r>
            <a:endParaRPr lang="en-US" dirty="0" smtClean="0"/>
          </a:p>
          <a:p>
            <a:pPr lvl="1"/>
            <a:r>
              <a:rPr lang="en-US" dirty="0" smtClean="0"/>
              <a:t>138 </a:t>
            </a:r>
            <a:r>
              <a:rPr lang="en-US" dirty="0"/>
              <a:t>cross exon/intron </a:t>
            </a:r>
            <a:r>
              <a:rPr lang="en-US" dirty="0" smtClean="0"/>
              <a:t>boundary </a:t>
            </a:r>
          </a:p>
          <a:p>
            <a:pPr lvl="1"/>
            <a:r>
              <a:rPr lang="en-US" dirty="0" smtClean="0"/>
              <a:t>114 </a:t>
            </a:r>
            <a:r>
              <a:rPr lang="en-US" dirty="0"/>
              <a:t>are in introns only and 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/>
              <a:t>are just in </a:t>
            </a:r>
            <a:r>
              <a:rPr lang="en-US" dirty="0" smtClean="0"/>
              <a:t>exons</a:t>
            </a:r>
          </a:p>
        </p:txBody>
      </p:sp>
    </p:spTree>
    <p:extLst>
      <p:ext uri="{BB962C8B-B14F-4D97-AF65-F5344CB8AC3E}">
        <p14:creationId xmlns:p14="http://schemas.microsoft.com/office/powerpoint/2010/main" val="3808839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Functional enrichment analysis</a:t>
            </a:r>
            <a:br>
              <a:rPr lang="en-US" dirty="0" smtClean="0"/>
            </a:br>
            <a:r>
              <a:rPr lang="en-US" dirty="0" err="1" smtClean="0"/>
              <a:t>hypermethylated</a:t>
            </a:r>
            <a:r>
              <a:rPr lang="en-US" dirty="0" smtClean="0"/>
              <a:t> in EE2 treatment</a:t>
            </a:r>
            <a:endParaRPr lang="en-US" dirty="0"/>
          </a:p>
        </p:txBody>
      </p:sp>
      <p:pic>
        <p:nvPicPr>
          <p:cNvPr id="3" name="Picture 2" descr="DAVID_ Database for Annotation, Visualization, and Integrated Discovery (Laboratory of Immunopathogef Allergies and Infectious Diseases (NIAID); Science Applications International Corporation (SAIC)-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9" t="25998" r="3218" b="11833"/>
          <a:stretch/>
        </p:blipFill>
        <p:spPr>
          <a:xfrm>
            <a:off x="199743" y="1613142"/>
            <a:ext cx="8742583" cy="336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9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Functional enrichment analysis</a:t>
            </a:r>
            <a:br>
              <a:rPr lang="en-US" dirty="0" smtClean="0"/>
            </a:br>
            <a:r>
              <a:rPr lang="en-US" dirty="0" err="1" smtClean="0"/>
              <a:t>hypomethylated</a:t>
            </a:r>
            <a:r>
              <a:rPr lang="en-US" dirty="0" smtClean="0"/>
              <a:t> in EE2 treatment</a:t>
            </a:r>
            <a:endParaRPr lang="en-US" dirty="0"/>
          </a:p>
        </p:txBody>
      </p:sp>
      <p:pic>
        <p:nvPicPr>
          <p:cNvPr id="4" name="Picture 3" descr="Microsoft Excel-10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17"/>
          <a:stretch/>
        </p:blipFill>
        <p:spPr>
          <a:xfrm>
            <a:off x="926843" y="1847870"/>
            <a:ext cx="6985655" cy="421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4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5341542"/>
          </a:xfrm>
        </p:spPr>
        <p:txBody>
          <a:bodyPr>
            <a:normAutofit/>
          </a:bodyPr>
          <a:lstStyle/>
          <a:p>
            <a:r>
              <a:rPr lang="en-US" dirty="0" smtClean="0"/>
              <a:t>Validation:</a:t>
            </a:r>
          </a:p>
          <a:p>
            <a:pPr lvl="1"/>
            <a:r>
              <a:rPr lang="en-US" dirty="0" smtClean="0"/>
              <a:t>Use targeted bisulfite sequencing to validate differentially methylated regions</a:t>
            </a:r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How to pick targets for validation?                          (most interesting, most different?)</a:t>
            </a:r>
          </a:p>
          <a:p>
            <a:pPr lvl="1"/>
            <a:r>
              <a:rPr lang="en-US" dirty="0" smtClean="0"/>
              <a:t>Tissue availability</a:t>
            </a:r>
          </a:p>
          <a:p>
            <a:pPr lvl="2"/>
            <a:r>
              <a:rPr lang="en-US" sz="2600" dirty="0" smtClean="0"/>
              <a:t>Can only validate on 2 of the 3 individuals for the EE2 sample</a:t>
            </a:r>
          </a:p>
          <a:p>
            <a:pPr lvl="1"/>
            <a:r>
              <a:rPr lang="en-US" sz="3000" dirty="0" smtClean="0"/>
              <a:t>Additional arrays? (</a:t>
            </a:r>
            <a:r>
              <a:rPr lang="en-US" sz="3000" dirty="0" err="1" smtClean="0"/>
              <a:t>exp</a:t>
            </a:r>
            <a:r>
              <a:rPr lang="en-US" sz="3000" dirty="0" smtClean="0"/>
              <a:t> date, </a:t>
            </a:r>
            <a:r>
              <a:rPr lang="en-US" sz="3000" smtClean="0"/>
              <a:t>reusing array)</a:t>
            </a:r>
            <a:endParaRPr lang="en-US" sz="30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604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Workflow: Identify methylated regions</a:t>
            </a:r>
            <a:endParaRPr lang="en-US" dirty="0"/>
          </a:p>
        </p:txBody>
      </p:sp>
      <p:pic>
        <p:nvPicPr>
          <p:cNvPr id="4" name="Picture 3" descr="id33_fig1.gif (335×531)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1"/>
          <a:stretch/>
        </p:blipFill>
        <p:spPr>
          <a:xfrm>
            <a:off x="2759504" y="1571162"/>
            <a:ext cx="3814844" cy="491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06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lic-fig2.jpg (700×338)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88" y="956177"/>
            <a:ext cx="3227312" cy="5516452"/>
          </a:xfrm>
          <a:prstGeom prst="rect">
            <a:avLst/>
          </a:prstGeom>
        </p:spPr>
      </p:pic>
      <p:pic>
        <p:nvPicPr>
          <p:cNvPr id="7" name="Picture 6" descr="clic-fig2.jpg (700×338)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4773738"/>
            <a:ext cx="6223000" cy="15621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111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Workflow: differential methylation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43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Oyster DNA Tiling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x 720k design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feature ~100bp </a:t>
            </a:r>
            <a:r>
              <a:rPr lang="en-US" dirty="0"/>
              <a:t>x 720k </a:t>
            </a:r>
            <a:r>
              <a:rPr lang="en-US" dirty="0" smtClean="0"/>
              <a:t>feature </a:t>
            </a:r>
            <a:r>
              <a:rPr lang="en-US" dirty="0"/>
              <a:t>=72Mb for the </a:t>
            </a:r>
            <a:r>
              <a:rPr lang="en-US" dirty="0" smtClean="0"/>
              <a:t>microarray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2443" y="2386605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9678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8282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22495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86237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96965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94842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4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2553597"/>
          </a:xfrm>
        </p:spPr>
        <p:txBody>
          <a:bodyPr/>
          <a:lstStyle/>
          <a:p>
            <a:r>
              <a:rPr lang="en-US" dirty="0" smtClean="0"/>
              <a:t>methylation </a:t>
            </a:r>
            <a:r>
              <a:rPr lang="en-US" dirty="0" smtClean="0"/>
              <a:t>changes in response to EE2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Day 7 </a:t>
            </a:r>
          </a:p>
          <a:p>
            <a:pPr lvl="2"/>
            <a:r>
              <a:rPr lang="en-US" dirty="0" smtClean="0"/>
              <a:t>Control Pool: </a:t>
            </a:r>
            <a:r>
              <a:rPr lang="en-US" dirty="0" smtClean="0"/>
              <a:t>3 </a:t>
            </a:r>
            <a:r>
              <a:rPr lang="en-US" dirty="0" smtClean="0"/>
              <a:t>females </a:t>
            </a:r>
          </a:p>
          <a:p>
            <a:pPr lvl="2"/>
            <a:r>
              <a:rPr lang="en-US" dirty="0" smtClean="0"/>
              <a:t>EE2 Pool: </a:t>
            </a:r>
            <a:r>
              <a:rPr lang="en-US" dirty="0" smtClean="0"/>
              <a:t>3 females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1093" y="3977703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8328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6932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41145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3923" y="4614330"/>
            <a:ext cx="1423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red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green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24875" y="4687341"/>
            <a:ext cx="1465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05377" y="4687341"/>
            <a:ext cx="141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8328" y="3879979"/>
            <a:ext cx="343182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580887" y="3864899"/>
            <a:ext cx="154900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74694" y="3512810"/>
            <a:ext cx="20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Pooled MBD (n</a:t>
            </a:r>
            <a:r>
              <a:rPr lang="en-US" dirty="0" smtClean="0"/>
              <a:t>=3)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61092" y="3487028"/>
            <a:ext cx="146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2553597"/>
          </a:xfrm>
        </p:spPr>
        <p:txBody>
          <a:bodyPr/>
          <a:lstStyle/>
          <a:p>
            <a:r>
              <a:rPr lang="en-US" dirty="0" smtClean="0"/>
              <a:t>methylation </a:t>
            </a:r>
            <a:r>
              <a:rPr lang="en-US" dirty="0" smtClean="0"/>
              <a:t>changes in response to EE2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Day 7 </a:t>
            </a:r>
          </a:p>
          <a:p>
            <a:pPr lvl="2"/>
            <a:r>
              <a:rPr lang="en-US" dirty="0" smtClean="0"/>
              <a:t>Control Pool: </a:t>
            </a:r>
            <a:r>
              <a:rPr lang="en-US" dirty="0" smtClean="0"/>
              <a:t>3 </a:t>
            </a:r>
            <a:r>
              <a:rPr lang="en-US" dirty="0" smtClean="0"/>
              <a:t>females </a:t>
            </a:r>
          </a:p>
          <a:p>
            <a:pPr lvl="2"/>
            <a:r>
              <a:rPr lang="en-US" dirty="0" smtClean="0"/>
              <a:t>EE2 Pool: </a:t>
            </a:r>
            <a:r>
              <a:rPr lang="en-US" dirty="0" smtClean="0"/>
              <a:t>3 females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1093" y="3977703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8328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6932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41145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3923" y="4614330"/>
            <a:ext cx="1423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red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green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24875" y="4687341"/>
            <a:ext cx="1465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05377" y="4687341"/>
            <a:ext cx="141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8328" y="3879979"/>
            <a:ext cx="343182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580887" y="3864899"/>
            <a:ext cx="154900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74694" y="3512810"/>
            <a:ext cx="20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Pooled MBD (n</a:t>
            </a:r>
            <a:r>
              <a:rPr lang="en-US" dirty="0" smtClean="0"/>
              <a:t>=3)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61092" y="3487028"/>
            <a:ext cx="146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9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5341542"/>
          </a:xfrm>
        </p:spPr>
        <p:txBody>
          <a:bodyPr>
            <a:normAutofit/>
          </a:bodyPr>
          <a:lstStyle/>
          <a:p>
            <a:r>
              <a:rPr lang="en-US" dirty="0" smtClean="0"/>
              <a:t>Microarray people at Fred Hutch were not a big fan of the assay design</a:t>
            </a:r>
          </a:p>
          <a:p>
            <a:pPr lvl="1"/>
            <a:r>
              <a:rPr lang="en-US" dirty="0" smtClean="0"/>
              <a:t>They think the MBD v. input is more robust</a:t>
            </a:r>
          </a:p>
          <a:p>
            <a:pPr lvl="1"/>
            <a:r>
              <a:rPr lang="en-US" dirty="0" smtClean="0"/>
              <a:t>Note that this MBD v. MBD approach may introduce more bias (from random fragmenting; PCR) </a:t>
            </a:r>
          </a:p>
          <a:p>
            <a:r>
              <a:rPr lang="en-US" dirty="0" smtClean="0"/>
              <a:t>Suggest using the classic design for future assays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639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534154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Bioconductor</a:t>
            </a:r>
            <a:r>
              <a:rPr lang="en-US" dirty="0" smtClean="0"/>
              <a:t> </a:t>
            </a:r>
            <a:r>
              <a:rPr lang="en-US" dirty="0"/>
              <a:t>package, </a:t>
            </a:r>
            <a:r>
              <a:rPr lang="en-US" b="1" dirty="0"/>
              <a:t>"</a:t>
            </a:r>
            <a:r>
              <a:rPr lang="en-US" b="1" dirty="0" err="1" smtClean="0"/>
              <a:t>Ringo</a:t>
            </a:r>
            <a:r>
              <a:rPr lang="en-US" b="1" dirty="0" smtClean="0"/>
              <a:t>” </a:t>
            </a:r>
            <a:r>
              <a:rPr lang="en-US" dirty="0" smtClean="0"/>
              <a:t>used for analysis</a:t>
            </a:r>
            <a:endParaRPr lang="en-US" dirty="0"/>
          </a:p>
          <a:p>
            <a:endParaRPr lang="en-US" dirty="0"/>
          </a:p>
          <a:p>
            <a:r>
              <a:rPr lang="en-US" dirty="0"/>
              <a:t>* Read </a:t>
            </a:r>
            <a:r>
              <a:rPr lang="en-US" dirty="0" err="1"/>
              <a:t>NimbleGen</a:t>
            </a:r>
            <a:r>
              <a:rPr lang="en-US" dirty="0"/>
              <a:t> pair files into R</a:t>
            </a:r>
          </a:p>
          <a:p>
            <a:r>
              <a:rPr lang="en-US" dirty="0"/>
              <a:t>* Remove control probes</a:t>
            </a:r>
          </a:p>
          <a:p>
            <a:r>
              <a:rPr lang="en-US" dirty="0"/>
              <a:t>* </a:t>
            </a:r>
            <a:r>
              <a:rPr lang="en-US" dirty="0" err="1"/>
              <a:t>Tukey</a:t>
            </a:r>
            <a:r>
              <a:rPr lang="en-US" dirty="0"/>
              <a:t> </a:t>
            </a:r>
            <a:r>
              <a:rPr lang="en-US" dirty="0" err="1"/>
              <a:t>biweight</a:t>
            </a:r>
            <a:r>
              <a:rPr lang="en-US" dirty="0"/>
              <a:t> mean center </a:t>
            </a:r>
            <a:r>
              <a:rPr lang="en-US" b="1" dirty="0"/>
              <a:t>log2 ratios </a:t>
            </a:r>
            <a:r>
              <a:rPr lang="en-US" dirty="0"/>
              <a:t>within each array (all ratios were formulated such that the estrogen treated sample is always in the numerator)</a:t>
            </a:r>
          </a:p>
          <a:p>
            <a:r>
              <a:rPr lang="en-US" dirty="0"/>
              <a:t>* Smooth log2 ratio values by computing a running median, using a window size of 1000 bases</a:t>
            </a:r>
          </a:p>
          <a:p>
            <a:r>
              <a:rPr lang="en-US" dirty="0"/>
              <a:t>* Within each array, use the log2 ratio distribution to calculate the threshold to be used for</a:t>
            </a:r>
            <a:r>
              <a:rPr lang="en-US" b="1" dirty="0"/>
              <a:t> peak detection, then detect peaks such that at least 3 adjacent probes must be above threshold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* </a:t>
            </a:r>
            <a:r>
              <a:rPr lang="en-US" b="1" dirty="0"/>
              <a:t>Identify the overlap between A02 and A03, excluding A01 using the </a:t>
            </a:r>
            <a:r>
              <a:rPr lang="en-US" b="1" dirty="0" err="1"/>
              <a:t>Bioconductor</a:t>
            </a:r>
            <a:r>
              <a:rPr lang="en-US" b="1" dirty="0"/>
              <a:t> package "</a:t>
            </a:r>
            <a:r>
              <a:rPr lang="en-US" b="1" dirty="0" err="1"/>
              <a:t>ChIPpeakAnno</a:t>
            </a:r>
            <a:r>
              <a:rPr lang="en-US" b="1" dirty="0"/>
              <a:t>."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08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Analysis: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23861" y="1990686"/>
            <a:ext cx="70371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81061" y="2276275"/>
            <a:ext cx="151663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81061" y="2617447"/>
            <a:ext cx="15166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90863" y="2276275"/>
            <a:ext cx="151663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90863" y="2617447"/>
            <a:ext cx="15166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67680" y="2276275"/>
            <a:ext cx="151663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90863" y="2941459"/>
            <a:ext cx="151663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8250" y="2091609"/>
            <a:ext cx="989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 v 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8250" y="2398459"/>
            <a:ext cx="989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 v EE2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48250" y="2735525"/>
            <a:ext cx="141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 v input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452699" y="1475444"/>
            <a:ext cx="166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196831" y="1492605"/>
            <a:ext cx="166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 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25140" y="1475444"/>
            <a:ext cx="1660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13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447</Words>
  <Application>Microsoft Macintosh PowerPoint</Application>
  <PresentationFormat>On-screen Show (4:3)</PresentationFormat>
  <Paragraphs>83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MBD-Chip</vt:lpstr>
      <vt:lpstr>Workflow: Identify methylated regions</vt:lpstr>
      <vt:lpstr>Workflow: differential methylation</vt:lpstr>
      <vt:lpstr>Oyster DNA Tiling Array</vt:lpstr>
      <vt:lpstr>PowerPoint Presentation</vt:lpstr>
      <vt:lpstr>PowerPoint Presentation</vt:lpstr>
      <vt:lpstr>Analysis:</vt:lpstr>
      <vt:lpstr>Analysis:</vt:lpstr>
      <vt:lpstr>Analysis:</vt:lpstr>
      <vt:lpstr>Results:</vt:lpstr>
      <vt:lpstr>Functional enrichment analysis hypermethylated in EE2 treatment</vt:lpstr>
      <vt:lpstr>Functional enrichment analysis hypomethylated in EE2 treatment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MeDIP/MBD-Chip</dc:title>
  <dc:creator>Mackenzie Gavery</dc:creator>
  <cp:lastModifiedBy>Mackenzie Gavery</cp:lastModifiedBy>
  <cp:revision>16</cp:revision>
  <dcterms:created xsi:type="dcterms:W3CDTF">2013-04-12T19:06:58Z</dcterms:created>
  <dcterms:modified xsi:type="dcterms:W3CDTF">2013-11-11T16:51:00Z</dcterms:modified>
</cp:coreProperties>
</file>