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65" r:id="rId6"/>
    <p:sldId id="266" r:id="rId7"/>
    <p:sldId id="267" r:id="rId8"/>
    <p:sldId id="269" r:id="rId9"/>
    <p:sldId id="271" r:id="rId10"/>
    <p:sldId id="270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2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DA2F93-1C56-9D49-8D8A-B5A353DBC15B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BEC6E-E729-094A-BAB0-4739573A5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007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Genome is about 600Mb so needed to reduce it..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BEC6E-E729-094A-BAB0-4739573A51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055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44A9-EBA5-0847-8C5E-675A7475A913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78A-DE5D-C84E-9669-FA63887E8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917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44A9-EBA5-0847-8C5E-675A7475A913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78A-DE5D-C84E-9669-FA63887E8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587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44A9-EBA5-0847-8C5E-675A7475A913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78A-DE5D-C84E-9669-FA63887E8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8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44A9-EBA5-0847-8C5E-675A7475A913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78A-DE5D-C84E-9669-FA63887E8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858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44A9-EBA5-0847-8C5E-675A7475A913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78A-DE5D-C84E-9669-FA63887E8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5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44A9-EBA5-0847-8C5E-675A7475A913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78A-DE5D-C84E-9669-FA63887E8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3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44A9-EBA5-0847-8C5E-675A7475A913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78A-DE5D-C84E-9669-FA63887E8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918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44A9-EBA5-0847-8C5E-675A7475A913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78A-DE5D-C84E-9669-FA63887E8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298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44A9-EBA5-0847-8C5E-675A7475A913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78A-DE5D-C84E-9669-FA63887E8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206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44A9-EBA5-0847-8C5E-675A7475A913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78A-DE5D-C84E-9669-FA63887E8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739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44A9-EBA5-0847-8C5E-675A7475A913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78A-DE5D-C84E-9669-FA63887E8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954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544A9-EBA5-0847-8C5E-675A7475A913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FD78A-DE5D-C84E-9669-FA63887E8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04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MBD-Chip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233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R</a:t>
            </a:r>
            <a:r>
              <a:rPr lang="en-US" dirty="0" smtClean="0"/>
              <a:t>esults: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42594" y="1417638"/>
            <a:ext cx="8686800" cy="53415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96 regions that were </a:t>
            </a:r>
            <a:r>
              <a:rPr lang="en-US" dirty="0" err="1" smtClean="0"/>
              <a:t>hypermethylated</a:t>
            </a:r>
            <a:r>
              <a:rPr lang="en-US" dirty="0" smtClean="0"/>
              <a:t> in EE2</a:t>
            </a:r>
          </a:p>
          <a:p>
            <a:pPr lvl="1"/>
            <a:r>
              <a:rPr lang="en-US" dirty="0"/>
              <a:t>90 are in genes </a:t>
            </a:r>
            <a:endParaRPr lang="en-US" dirty="0" smtClean="0"/>
          </a:p>
          <a:p>
            <a:pPr lvl="1"/>
            <a:r>
              <a:rPr lang="en-US" dirty="0" smtClean="0"/>
              <a:t>52 of these cross </a:t>
            </a:r>
            <a:r>
              <a:rPr lang="en-US" dirty="0"/>
              <a:t>exon/intron </a:t>
            </a:r>
            <a:r>
              <a:rPr lang="en-US" dirty="0" smtClean="0"/>
              <a:t>boundary another </a:t>
            </a:r>
          </a:p>
          <a:p>
            <a:pPr lvl="1"/>
            <a:r>
              <a:rPr lang="en-US" dirty="0" smtClean="0"/>
              <a:t>32 </a:t>
            </a:r>
            <a:r>
              <a:rPr lang="en-US" dirty="0"/>
              <a:t>are in introns </a:t>
            </a:r>
            <a:endParaRPr lang="en-US" dirty="0"/>
          </a:p>
          <a:p>
            <a:pPr lvl="1"/>
            <a:r>
              <a:rPr lang="en-US" dirty="0" smtClean="0"/>
              <a:t>6 </a:t>
            </a:r>
            <a:r>
              <a:rPr lang="en-US" dirty="0"/>
              <a:t>are just in </a:t>
            </a:r>
            <a:r>
              <a:rPr lang="en-US" dirty="0" smtClean="0"/>
              <a:t>exons</a:t>
            </a:r>
          </a:p>
          <a:p>
            <a:r>
              <a:rPr lang="en-US" dirty="0" smtClean="0"/>
              <a:t>287 regions that were </a:t>
            </a:r>
            <a:r>
              <a:rPr lang="en-US" dirty="0" err="1" smtClean="0"/>
              <a:t>hypomethylated</a:t>
            </a:r>
            <a:r>
              <a:rPr lang="en-US" dirty="0" smtClean="0"/>
              <a:t> in EE2</a:t>
            </a:r>
          </a:p>
          <a:p>
            <a:pPr lvl="1"/>
            <a:r>
              <a:rPr lang="en-US" dirty="0" smtClean="0"/>
              <a:t>256 </a:t>
            </a:r>
            <a:r>
              <a:rPr lang="en-US" dirty="0"/>
              <a:t>are in genes </a:t>
            </a:r>
            <a:endParaRPr lang="en-US" dirty="0" smtClean="0"/>
          </a:p>
          <a:p>
            <a:pPr lvl="1"/>
            <a:r>
              <a:rPr lang="en-US" dirty="0" smtClean="0"/>
              <a:t>138 </a:t>
            </a:r>
            <a:r>
              <a:rPr lang="en-US" dirty="0"/>
              <a:t>cross exon/intron </a:t>
            </a:r>
            <a:r>
              <a:rPr lang="en-US" dirty="0" smtClean="0"/>
              <a:t>boundary </a:t>
            </a:r>
          </a:p>
          <a:p>
            <a:pPr lvl="1"/>
            <a:r>
              <a:rPr lang="en-US" dirty="0" smtClean="0"/>
              <a:t>114 </a:t>
            </a:r>
            <a:r>
              <a:rPr lang="en-US" dirty="0"/>
              <a:t>are in introns only and </a:t>
            </a:r>
            <a:endParaRPr lang="en-US" dirty="0" smtClean="0"/>
          </a:p>
          <a:p>
            <a:pPr lvl="1"/>
            <a:r>
              <a:rPr lang="en-US" dirty="0" smtClean="0"/>
              <a:t>4 </a:t>
            </a:r>
            <a:r>
              <a:rPr lang="en-US" dirty="0"/>
              <a:t>are just in </a:t>
            </a:r>
            <a:r>
              <a:rPr lang="en-US" dirty="0" smtClean="0"/>
              <a:t>exons</a:t>
            </a:r>
          </a:p>
        </p:txBody>
      </p:sp>
    </p:spTree>
    <p:extLst>
      <p:ext uri="{BB962C8B-B14F-4D97-AF65-F5344CB8AC3E}">
        <p14:creationId xmlns:p14="http://schemas.microsoft.com/office/powerpoint/2010/main" val="3808839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Functional enrichment analysis</a:t>
            </a:r>
            <a:br>
              <a:rPr lang="en-US" dirty="0" smtClean="0"/>
            </a:br>
            <a:r>
              <a:rPr lang="en-US" dirty="0" err="1" smtClean="0"/>
              <a:t>hypermethylated</a:t>
            </a:r>
            <a:r>
              <a:rPr lang="en-US" dirty="0" smtClean="0"/>
              <a:t> in EE2 treatment</a:t>
            </a:r>
            <a:endParaRPr lang="en-US" dirty="0"/>
          </a:p>
        </p:txBody>
      </p:sp>
      <p:pic>
        <p:nvPicPr>
          <p:cNvPr id="3" name="Picture 2" descr="DAVID_ Database for Annotation, Visualization, and Integrated Discovery (Laboratory of Immunopathogef Allergies and Infectious Diseases (NIAID); Science Applications International Corporation (SAIC)-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09" t="25998" r="3218" b="11833"/>
          <a:stretch/>
        </p:blipFill>
        <p:spPr>
          <a:xfrm>
            <a:off x="199743" y="1613142"/>
            <a:ext cx="8742583" cy="336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492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Functional enrichment analysis</a:t>
            </a:r>
            <a:br>
              <a:rPr lang="en-US" dirty="0" smtClean="0"/>
            </a:br>
            <a:r>
              <a:rPr lang="en-US" dirty="0" err="1" smtClean="0"/>
              <a:t>hypomethylated</a:t>
            </a:r>
            <a:r>
              <a:rPr lang="en-US" dirty="0" smtClean="0"/>
              <a:t> in EE2 treatment</a:t>
            </a:r>
            <a:endParaRPr lang="en-US" dirty="0"/>
          </a:p>
        </p:txBody>
      </p:sp>
      <p:pic>
        <p:nvPicPr>
          <p:cNvPr id="4" name="Picture 3" descr="Microsoft Excel-100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517"/>
          <a:stretch/>
        </p:blipFill>
        <p:spPr>
          <a:xfrm>
            <a:off x="926843" y="1847870"/>
            <a:ext cx="6985655" cy="4213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647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16458"/>
            <a:ext cx="8686800" cy="5341542"/>
          </a:xfrm>
        </p:spPr>
        <p:txBody>
          <a:bodyPr>
            <a:normAutofit/>
          </a:bodyPr>
          <a:lstStyle/>
          <a:p>
            <a:r>
              <a:rPr lang="en-US" dirty="0" smtClean="0"/>
              <a:t>Validation:</a:t>
            </a:r>
          </a:p>
          <a:p>
            <a:pPr lvl="1"/>
            <a:r>
              <a:rPr lang="en-US" dirty="0" smtClean="0"/>
              <a:t>Use targeted bisulfite sequencing to validate differentially methylated regions</a:t>
            </a:r>
          </a:p>
          <a:p>
            <a:r>
              <a:rPr lang="en-US" dirty="0" smtClean="0"/>
              <a:t>Issues:</a:t>
            </a:r>
          </a:p>
          <a:p>
            <a:pPr lvl="1"/>
            <a:r>
              <a:rPr lang="en-US" dirty="0" smtClean="0"/>
              <a:t>How to pick targets for validation?                          (most interesting, most different?)</a:t>
            </a:r>
          </a:p>
          <a:p>
            <a:pPr lvl="1"/>
            <a:r>
              <a:rPr lang="en-US" dirty="0" smtClean="0"/>
              <a:t>Tissue availability</a:t>
            </a:r>
          </a:p>
          <a:p>
            <a:pPr lvl="2"/>
            <a:r>
              <a:rPr lang="en-US" sz="2600" dirty="0" smtClean="0"/>
              <a:t>Can only validate on 2 of the 3 individuals for the EE2 sample</a:t>
            </a:r>
          </a:p>
          <a:p>
            <a:pPr lvl="1"/>
            <a:r>
              <a:rPr lang="en-US" sz="3000" dirty="0" smtClean="0"/>
              <a:t>Additional arrays? (</a:t>
            </a:r>
            <a:r>
              <a:rPr lang="en-US" sz="3000" dirty="0" err="1" smtClean="0"/>
              <a:t>exp</a:t>
            </a:r>
            <a:r>
              <a:rPr lang="en-US" sz="3000" dirty="0" smtClean="0"/>
              <a:t> date, </a:t>
            </a:r>
            <a:r>
              <a:rPr lang="en-US" sz="3000" smtClean="0"/>
              <a:t>reusing array)</a:t>
            </a:r>
            <a:endParaRPr lang="en-US" sz="3000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6049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Workflow: Identify methylated regions</a:t>
            </a:r>
            <a:endParaRPr lang="en-US" dirty="0"/>
          </a:p>
        </p:txBody>
      </p:sp>
      <p:pic>
        <p:nvPicPr>
          <p:cNvPr id="4" name="Picture 3" descr="id33_fig1.gif (335×531)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01"/>
          <a:stretch/>
        </p:blipFill>
        <p:spPr>
          <a:xfrm>
            <a:off x="2759504" y="1571162"/>
            <a:ext cx="3814844" cy="4917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065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lic-fig2.jpg (700×338)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88" y="956177"/>
            <a:ext cx="3227312" cy="5516452"/>
          </a:xfrm>
          <a:prstGeom prst="rect">
            <a:avLst/>
          </a:prstGeom>
        </p:spPr>
      </p:pic>
      <p:pic>
        <p:nvPicPr>
          <p:cNvPr id="7" name="Picture 6" descr="clic-fig2.jpg (700×338)-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000" y="4773738"/>
            <a:ext cx="6223000" cy="15621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2111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Workflow: differential methylation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43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Oyster DNA Tiling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 x 720k design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Each feature ~100bp </a:t>
            </a:r>
            <a:r>
              <a:rPr lang="en-US" dirty="0"/>
              <a:t>x 720k </a:t>
            </a:r>
            <a:r>
              <a:rPr lang="en-US" dirty="0" smtClean="0"/>
              <a:t>feature </a:t>
            </a:r>
            <a:r>
              <a:rPr lang="en-US" dirty="0"/>
              <a:t>=72Mb for the </a:t>
            </a:r>
            <a:r>
              <a:rPr lang="en-US" dirty="0" smtClean="0"/>
              <a:t>microarray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02443" y="2386605"/>
            <a:ext cx="5805272" cy="167481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39678" y="2568043"/>
            <a:ext cx="1549003" cy="135380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48282" y="2568043"/>
            <a:ext cx="1549003" cy="135380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22495" y="2568043"/>
            <a:ext cx="1549003" cy="135380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86237" y="3000702"/>
            <a:ext cx="725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720k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696965" y="3000702"/>
            <a:ext cx="725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720k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594842" y="3000702"/>
            <a:ext cx="725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720k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844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6458"/>
            <a:ext cx="8686800" cy="2553597"/>
          </a:xfrm>
        </p:spPr>
        <p:txBody>
          <a:bodyPr/>
          <a:lstStyle/>
          <a:p>
            <a:r>
              <a:rPr lang="en-US" dirty="0" smtClean="0"/>
              <a:t>methylation </a:t>
            </a:r>
            <a:r>
              <a:rPr lang="en-US" dirty="0" smtClean="0"/>
              <a:t>changes in response to EE2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Day 7 </a:t>
            </a:r>
          </a:p>
          <a:p>
            <a:pPr lvl="2"/>
            <a:r>
              <a:rPr lang="en-US" dirty="0" smtClean="0"/>
              <a:t>Control Pool: </a:t>
            </a:r>
            <a:r>
              <a:rPr lang="en-US" dirty="0" smtClean="0"/>
              <a:t>3 </a:t>
            </a:r>
            <a:r>
              <a:rPr lang="en-US" dirty="0" smtClean="0"/>
              <a:t>females </a:t>
            </a:r>
          </a:p>
          <a:p>
            <a:pPr lvl="2"/>
            <a:r>
              <a:rPr lang="en-US" dirty="0" smtClean="0"/>
              <a:t>EE2 Pool: </a:t>
            </a:r>
            <a:r>
              <a:rPr lang="en-US" dirty="0" smtClean="0"/>
              <a:t>3 females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1093" y="3977703"/>
            <a:ext cx="5805272" cy="167481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58328" y="4159141"/>
            <a:ext cx="1549003" cy="135380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66932" y="4159141"/>
            <a:ext cx="1549003" cy="135380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41145" y="4159141"/>
            <a:ext cx="1549003" cy="135380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83923" y="4614330"/>
            <a:ext cx="1423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EE2: red</a:t>
            </a:r>
          </a:p>
          <a:p>
            <a:r>
              <a:rPr lang="en-US" dirty="0" err="1" smtClean="0"/>
              <a:t>cntrl</a:t>
            </a:r>
            <a:r>
              <a:rPr lang="en-US" dirty="0" smtClean="0"/>
              <a:t>: green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24875" y="4687341"/>
            <a:ext cx="14652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EE2: green</a:t>
            </a:r>
          </a:p>
          <a:p>
            <a:r>
              <a:rPr lang="en-US" dirty="0" err="1" smtClean="0"/>
              <a:t>cntrl</a:t>
            </a:r>
            <a:r>
              <a:rPr lang="en-US" dirty="0" smtClean="0"/>
              <a:t>: red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705377" y="4687341"/>
            <a:ext cx="14105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EE2: green</a:t>
            </a:r>
          </a:p>
          <a:p>
            <a:r>
              <a:rPr lang="en-US" dirty="0" err="1" smtClean="0"/>
              <a:t>cntrl</a:t>
            </a:r>
            <a:r>
              <a:rPr lang="en-US" dirty="0" smtClean="0"/>
              <a:t>: red</a:t>
            </a:r>
          </a:p>
          <a:p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758328" y="3879979"/>
            <a:ext cx="3431820" cy="1395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580887" y="3864899"/>
            <a:ext cx="1549003" cy="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74694" y="3512810"/>
            <a:ext cx="2072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Pooled MBD (n</a:t>
            </a:r>
            <a:r>
              <a:rPr lang="en-US" dirty="0" smtClean="0"/>
              <a:t>=3)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861092" y="3487028"/>
            <a:ext cx="1465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67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6458"/>
            <a:ext cx="8686800" cy="2553597"/>
          </a:xfrm>
        </p:spPr>
        <p:txBody>
          <a:bodyPr/>
          <a:lstStyle/>
          <a:p>
            <a:r>
              <a:rPr lang="en-US" dirty="0" smtClean="0"/>
              <a:t>methylation </a:t>
            </a:r>
            <a:r>
              <a:rPr lang="en-US" dirty="0" smtClean="0"/>
              <a:t>changes in response to EE2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Day 7 </a:t>
            </a:r>
          </a:p>
          <a:p>
            <a:pPr lvl="2"/>
            <a:r>
              <a:rPr lang="en-US" dirty="0" smtClean="0"/>
              <a:t>Control Pool: </a:t>
            </a:r>
            <a:r>
              <a:rPr lang="en-US" dirty="0" smtClean="0"/>
              <a:t>3 </a:t>
            </a:r>
            <a:r>
              <a:rPr lang="en-US" dirty="0" smtClean="0"/>
              <a:t>females </a:t>
            </a:r>
          </a:p>
          <a:p>
            <a:pPr lvl="2"/>
            <a:r>
              <a:rPr lang="en-US" dirty="0" smtClean="0"/>
              <a:t>EE2 Pool: </a:t>
            </a:r>
            <a:r>
              <a:rPr lang="en-US" dirty="0" smtClean="0"/>
              <a:t>3 females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1093" y="3977703"/>
            <a:ext cx="5805272" cy="167481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58328" y="4159141"/>
            <a:ext cx="1549003" cy="135380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66932" y="4159141"/>
            <a:ext cx="1549003" cy="135380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41145" y="4159141"/>
            <a:ext cx="1549003" cy="135380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83923" y="4614330"/>
            <a:ext cx="1423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EE2: red</a:t>
            </a:r>
          </a:p>
          <a:p>
            <a:r>
              <a:rPr lang="en-US" dirty="0" err="1" smtClean="0"/>
              <a:t>cntrl</a:t>
            </a:r>
            <a:r>
              <a:rPr lang="en-US" dirty="0" smtClean="0"/>
              <a:t>: green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24875" y="4687341"/>
            <a:ext cx="14652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EE2: green</a:t>
            </a:r>
          </a:p>
          <a:p>
            <a:r>
              <a:rPr lang="en-US" dirty="0" err="1" smtClean="0"/>
              <a:t>cntrl</a:t>
            </a:r>
            <a:r>
              <a:rPr lang="en-US" dirty="0" smtClean="0"/>
              <a:t>: red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705377" y="4687341"/>
            <a:ext cx="14105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EE2: green</a:t>
            </a:r>
          </a:p>
          <a:p>
            <a:r>
              <a:rPr lang="en-US" dirty="0" err="1" smtClean="0"/>
              <a:t>cntrl</a:t>
            </a:r>
            <a:r>
              <a:rPr lang="en-US" dirty="0" smtClean="0"/>
              <a:t>: red</a:t>
            </a:r>
          </a:p>
          <a:p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758328" y="3879979"/>
            <a:ext cx="3431820" cy="1395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580887" y="3864899"/>
            <a:ext cx="1549003" cy="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74694" y="3512810"/>
            <a:ext cx="2072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Pooled MBD (n</a:t>
            </a:r>
            <a:r>
              <a:rPr lang="en-US" dirty="0" smtClean="0"/>
              <a:t>=3)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861092" y="3487028"/>
            <a:ext cx="1465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697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Analysis: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6458"/>
            <a:ext cx="8686800" cy="5341542"/>
          </a:xfrm>
        </p:spPr>
        <p:txBody>
          <a:bodyPr>
            <a:normAutofit/>
          </a:bodyPr>
          <a:lstStyle/>
          <a:p>
            <a:r>
              <a:rPr lang="en-US" dirty="0" smtClean="0"/>
              <a:t>Microarray people at Fred Hutch were not a big fan of the assay design</a:t>
            </a:r>
          </a:p>
          <a:p>
            <a:pPr lvl="1"/>
            <a:r>
              <a:rPr lang="en-US" dirty="0" smtClean="0"/>
              <a:t>They think the MBD v. input is more robust</a:t>
            </a:r>
          </a:p>
          <a:p>
            <a:pPr lvl="1"/>
            <a:r>
              <a:rPr lang="en-US" dirty="0" smtClean="0"/>
              <a:t>Note that this MBD v. MBD approach may introduce more bias (from random fragmenting; PCR) </a:t>
            </a:r>
          </a:p>
          <a:p>
            <a:r>
              <a:rPr lang="en-US" dirty="0" smtClean="0"/>
              <a:t>Suggest using the classic design for future assays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6396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Analysis: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6458"/>
            <a:ext cx="8686800" cy="5341542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Bioconductor</a:t>
            </a:r>
            <a:r>
              <a:rPr lang="en-US" dirty="0" smtClean="0"/>
              <a:t> </a:t>
            </a:r>
            <a:r>
              <a:rPr lang="en-US" dirty="0"/>
              <a:t>package, </a:t>
            </a:r>
            <a:r>
              <a:rPr lang="en-US" b="1" dirty="0"/>
              <a:t>"</a:t>
            </a:r>
            <a:r>
              <a:rPr lang="en-US" b="1" dirty="0" err="1" smtClean="0"/>
              <a:t>Ringo</a:t>
            </a:r>
            <a:r>
              <a:rPr lang="en-US" b="1" dirty="0" smtClean="0"/>
              <a:t>” </a:t>
            </a:r>
            <a:r>
              <a:rPr lang="en-US" dirty="0" smtClean="0"/>
              <a:t>used for analysis</a:t>
            </a:r>
            <a:endParaRPr lang="en-US" dirty="0"/>
          </a:p>
          <a:p>
            <a:endParaRPr lang="en-US" dirty="0"/>
          </a:p>
          <a:p>
            <a:r>
              <a:rPr lang="en-US" dirty="0"/>
              <a:t>* Read </a:t>
            </a:r>
            <a:r>
              <a:rPr lang="en-US" dirty="0" err="1"/>
              <a:t>NimbleGen</a:t>
            </a:r>
            <a:r>
              <a:rPr lang="en-US" dirty="0"/>
              <a:t> pair files into R</a:t>
            </a:r>
          </a:p>
          <a:p>
            <a:r>
              <a:rPr lang="en-US" dirty="0"/>
              <a:t>* Remove control probes</a:t>
            </a:r>
          </a:p>
          <a:p>
            <a:r>
              <a:rPr lang="en-US" dirty="0"/>
              <a:t>* </a:t>
            </a:r>
            <a:r>
              <a:rPr lang="en-US" dirty="0" err="1"/>
              <a:t>Tukey</a:t>
            </a:r>
            <a:r>
              <a:rPr lang="en-US" dirty="0"/>
              <a:t> </a:t>
            </a:r>
            <a:r>
              <a:rPr lang="en-US" dirty="0" err="1"/>
              <a:t>biweight</a:t>
            </a:r>
            <a:r>
              <a:rPr lang="en-US" dirty="0"/>
              <a:t> mean center </a:t>
            </a:r>
            <a:r>
              <a:rPr lang="en-US" b="1" dirty="0"/>
              <a:t>log2 ratios </a:t>
            </a:r>
            <a:r>
              <a:rPr lang="en-US" dirty="0"/>
              <a:t>within each array (all ratios were formulated such that the estrogen treated sample is always in the numerator)</a:t>
            </a:r>
          </a:p>
          <a:p>
            <a:r>
              <a:rPr lang="en-US" dirty="0"/>
              <a:t>* Smooth log2 ratio values by computing a running median, using a window size of 1000 bases</a:t>
            </a:r>
          </a:p>
          <a:p>
            <a:r>
              <a:rPr lang="en-US" dirty="0"/>
              <a:t>* Within each array, use the log2 ratio distribution to calculate the threshold to be used for</a:t>
            </a:r>
            <a:r>
              <a:rPr lang="en-US" b="1" dirty="0"/>
              <a:t> peak detection, then detect peaks such that at least 3 adjacent probes must be above threshold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* </a:t>
            </a:r>
            <a:r>
              <a:rPr lang="en-US" b="1" dirty="0"/>
              <a:t>Identify the overlap between A02 and A03, excluding A01 using the </a:t>
            </a:r>
            <a:r>
              <a:rPr lang="en-US" b="1" dirty="0" err="1"/>
              <a:t>Bioconductor</a:t>
            </a:r>
            <a:r>
              <a:rPr lang="en-US" b="1" dirty="0"/>
              <a:t> package "</a:t>
            </a:r>
            <a:r>
              <a:rPr lang="en-US" b="1" dirty="0" err="1"/>
              <a:t>ChIPpeakAnno</a:t>
            </a:r>
            <a:r>
              <a:rPr lang="en-US" b="1" dirty="0"/>
              <a:t>." 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008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Analysis: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823861" y="1990686"/>
            <a:ext cx="703714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81061" y="2276275"/>
            <a:ext cx="1516634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281061" y="2617447"/>
            <a:ext cx="15166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990863" y="2276275"/>
            <a:ext cx="1516634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990863" y="2617447"/>
            <a:ext cx="15166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067680" y="2276275"/>
            <a:ext cx="1516634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990863" y="2941459"/>
            <a:ext cx="1516634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48250" y="2091609"/>
            <a:ext cx="989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EE2 v C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48250" y="2398459"/>
            <a:ext cx="989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 v EE2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48250" y="2735525"/>
            <a:ext cx="1413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nput v input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452699" y="1475444"/>
            <a:ext cx="1660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Region 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196831" y="1492605"/>
            <a:ext cx="1660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Region 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325140" y="1475444"/>
            <a:ext cx="1660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Region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136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447</Words>
  <Application>Microsoft Macintosh PowerPoint</Application>
  <PresentationFormat>On-screen Show (4:3)</PresentationFormat>
  <Paragraphs>83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MBD-Chip</vt:lpstr>
      <vt:lpstr>Workflow: Identify methylated regions</vt:lpstr>
      <vt:lpstr>Workflow: differential methylation</vt:lpstr>
      <vt:lpstr>Oyster DNA Tiling Array</vt:lpstr>
      <vt:lpstr>PowerPoint Presentation</vt:lpstr>
      <vt:lpstr>PowerPoint Presentation</vt:lpstr>
      <vt:lpstr>Analysis:</vt:lpstr>
      <vt:lpstr>Analysis:</vt:lpstr>
      <vt:lpstr>Analysis:</vt:lpstr>
      <vt:lpstr>Results:</vt:lpstr>
      <vt:lpstr>Functional enrichment analysis hypermethylated in EE2 treatment</vt:lpstr>
      <vt:lpstr>Functional enrichment analysis hypomethylated in EE2 treatment</vt:lpstr>
      <vt:lpstr>Next Steps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MeDIP/MBD-Chip</dc:title>
  <dc:creator>Mackenzie Gavery</dc:creator>
  <cp:lastModifiedBy>Mackenzie Gavery</cp:lastModifiedBy>
  <cp:revision>16</cp:revision>
  <dcterms:created xsi:type="dcterms:W3CDTF">2013-04-12T19:06:58Z</dcterms:created>
  <dcterms:modified xsi:type="dcterms:W3CDTF">2013-11-11T16:51:00Z</dcterms:modified>
</cp:coreProperties>
</file>